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7" r:id="rId2"/>
    <p:sldId id="260" r:id="rId3"/>
    <p:sldId id="281" r:id="rId4"/>
    <p:sldId id="282" r:id="rId5"/>
    <p:sldId id="266" r:id="rId6"/>
    <p:sldId id="283" r:id="rId7"/>
    <p:sldId id="268" r:id="rId8"/>
    <p:sldId id="258" r:id="rId9"/>
    <p:sldId id="269" r:id="rId10"/>
    <p:sldId id="285" r:id="rId11"/>
    <p:sldId id="284" r:id="rId12"/>
    <p:sldId id="259" r:id="rId13"/>
    <p:sldId id="286" r:id="rId14"/>
    <p:sldId id="287" r:id="rId15"/>
    <p:sldId id="288" r:id="rId16"/>
    <p:sldId id="26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7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56" y="-84"/>
      </p:cViewPr>
      <p:guideLst>
        <p:guide orient="horz" pos="217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11/26/2024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824769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F4527B-1E9A-4F73-A504-5EB77C04EE74}"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8D42D-55C6-46E8-B28B-6AC55B8616C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F4527B-1E9A-4F73-A504-5EB77C04EE74}"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8D42D-55C6-46E8-B28B-6AC55B8616C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F4527B-1E9A-4F73-A504-5EB77C04EE74}"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8D42D-55C6-46E8-B28B-6AC55B8616C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F4527B-1E9A-4F73-A504-5EB77C04EE74}"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8D42D-55C6-46E8-B28B-6AC55B8616C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F4527B-1E9A-4F73-A504-5EB77C04EE74}"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8D42D-55C6-46E8-B28B-6AC55B8616C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F4527B-1E9A-4F73-A504-5EB77C04EE74}"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8D42D-55C6-46E8-B28B-6AC55B8616C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F4527B-1E9A-4F73-A504-5EB77C04EE74}" type="datetimeFigureOut">
              <a:rPr lang="en-US" smtClean="0"/>
              <a:t>11/26/2024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68D42D-55C6-46E8-B28B-6AC55B8616C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F4527B-1E9A-4F73-A504-5EB77C04EE74}" type="datetimeFigureOut">
              <a:rPr lang="en-US" smtClean="0"/>
              <a:t>11/26/2024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68D42D-55C6-46E8-B28B-6AC55B8616C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4527B-1E9A-4F73-A504-5EB77C04EE74}" type="datetimeFigureOut">
              <a:rPr lang="en-US" smtClean="0"/>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68D42D-55C6-46E8-B28B-6AC55B8616C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F4527B-1E9A-4F73-A504-5EB77C04EE74}"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8D42D-55C6-46E8-B28B-6AC55B8616C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F4527B-1E9A-4F73-A504-5EB77C04EE74}"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8D42D-55C6-46E8-B28B-6AC55B8616C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F4527B-1E9A-4F73-A504-5EB77C04EE74}" type="datetimeFigureOut">
              <a:rPr lang="en-US" smtClean="0"/>
              <a:t>11/26/2024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8D42D-55C6-46E8-B28B-6AC55B8616C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r="1333" b="20037"/>
          <a:stretch/>
        </p:blipFill>
        <p:spPr>
          <a:xfrm>
            <a:off x="899592" y="836712"/>
            <a:ext cx="7246881" cy="3915397"/>
          </a:xfrm>
          <a:prstGeom prst="rect">
            <a:avLst/>
          </a:prstGeom>
        </p:spPr>
      </p:pic>
      <p:sp>
        <p:nvSpPr>
          <p:cNvPr id="3" name="TextBox 2"/>
          <p:cNvSpPr txBox="1"/>
          <p:nvPr/>
        </p:nvSpPr>
        <p:spPr>
          <a:xfrm>
            <a:off x="648072" y="5301207"/>
            <a:ext cx="8820472" cy="646331"/>
          </a:xfrm>
          <a:prstGeom prst="rect">
            <a:avLst/>
          </a:prstGeom>
          <a:noFill/>
        </p:spPr>
        <p:txBody>
          <a:bodyPr wrap="square" rtlCol="0">
            <a:spAutoFit/>
          </a:bodyPr>
          <a:lstStyle/>
          <a:p>
            <a:r>
              <a:rPr lang="en-US" sz="3600" b="1">
                <a:latin typeface="UTM Avo" pitchFamily="18" charset="0"/>
              </a:rPr>
              <a:t>Thuyền buồm xuôi theo chiều gió</a:t>
            </a:r>
          </a:p>
        </p:txBody>
      </p:sp>
      <p:sp>
        <p:nvSpPr>
          <p:cNvPr id="4" name="TextBox 3"/>
          <p:cNvSpPr txBox="1"/>
          <p:nvPr/>
        </p:nvSpPr>
        <p:spPr>
          <a:xfrm>
            <a:off x="2771800" y="5302949"/>
            <a:ext cx="1602610" cy="646331"/>
          </a:xfrm>
          <a:prstGeom prst="rect">
            <a:avLst/>
          </a:prstGeom>
          <a:noFill/>
        </p:spPr>
        <p:txBody>
          <a:bodyPr wrap="square" rtlCol="0">
            <a:spAutoFit/>
          </a:bodyPr>
          <a:lstStyle/>
          <a:p>
            <a:r>
              <a:rPr lang="en-US" sz="3600" b="1">
                <a:solidFill>
                  <a:srgbClr val="FF0000"/>
                </a:solidFill>
                <a:latin typeface="UTM Avo" pitchFamily="18" charset="0"/>
              </a:rPr>
              <a:t>uôm</a:t>
            </a:r>
          </a:p>
        </p:txBody>
      </p:sp>
      <p:sp>
        <p:nvSpPr>
          <p:cNvPr id="5" name="TextBox 4"/>
          <p:cNvSpPr txBox="1"/>
          <p:nvPr/>
        </p:nvSpPr>
        <p:spPr>
          <a:xfrm>
            <a:off x="4211960" y="5310667"/>
            <a:ext cx="1602610" cy="646331"/>
          </a:xfrm>
          <a:prstGeom prst="rect">
            <a:avLst/>
          </a:prstGeom>
          <a:noFill/>
        </p:spPr>
        <p:txBody>
          <a:bodyPr wrap="square" rtlCol="0">
            <a:spAutoFit/>
          </a:bodyPr>
          <a:lstStyle/>
          <a:p>
            <a:r>
              <a:rPr lang="en-US" sz="3600" b="1">
                <a:solidFill>
                  <a:srgbClr val="FF0000"/>
                </a:solidFill>
                <a:latin typeface="UTM Avo" pitchFamily="18" charset="0"/>
              </a:rPr>
              <a:t>uôi</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1840" y="1268760"/>
            <a:ext cx="3312368" cy="830997"/>
          </a:xfrm>
          <a:prstGeom prst="rect">
            <a:avLst/>
          </a:prstGeom>
          <a:noFill/>
        </p:spPr>
        <p:txBody>
          <a:bodyPr wrap="square" rtlCol="0">
            <a:spAutoFit/>
          </a:bodyPr>
          <a:lstStyle/>
          <a:p>
            <a:r>
              <a:rPr lang="en-US" sz="4800" b="1">
                <a:latin typeface="UTM Avo" pitchFamily="18" charset="0"/>
              </a:rPr>
              <a:t>con suối</a:t>
            </a:r>
          </a:p>
        </p:txBody>
      </p:sp>
      <p:sp>
        <p:nvSpPr>
          <p:cNvPr id="3" name="TextBox 2"/>
          <p:cNvSpPr txBox="1"/>
          <p:nvPr/>
        </p:nvSpPr>
        <p:spPr>
          <a:xfrm>
            <a:off x="3131840" y="2924944"/>
            <a:ext cx="3312368" cy="830997"/>
          </a:xfrm>
          <a:prstGeom prst="rect">
            <a:avLst/>
          </a:prstGeom>
          <a:noFill/>
        </p:spPr>
        <p:txBody>
          <a:bodyPr wrap="square" rtlCol="0">
            <a:spAutoFit/>
          </a:bodyPr>
          <a:lstStyle/>
          <a:p>
            <a:r>
              <a:rPr lang="en-US" sz="4800" b="1">
                <a:latin typeface="UTM Avo" pitchFamily="18" charset="0"/>
              </a:rPr>
              <a:t>buổi sáng</a:t>
            </a:r>
          </a:p>
        </p:txBody>
      </p:sp>
      <p:sp>
        <p:nvSpPr>
          <p:cNvPr id="4" name="TextBox 3"/>
          <p:cNvSpPr txBox="1"/>
          <p:nvPr/>
        </p:nvSpPr>
        <p:spPr>
          <a:xfrm>
            <a:off x="2987824" y="4509120"/>
            <a:ext cx="4145770" cy="830997"/>
          </a:xfrm>
          <a:prstGeom prst="rect">
            <a:avLst/>
          </a:prstGeom>
          <a:noFill/>
        </p:spPr>
        <p:txBody>
          <a:bodyPr wrap="square" rtlCol="0">
            <a:spAutoFit/>
          </a:bodyPr>
          <a:lstStyle/>
          <a:p>
            <a:r>
              <a:rPr lang="en-US" sz="4800" b="1">
                <a:latin typeface="UTM Avo" pitchFamily="18" charset="0"/>
              </a:rPr>
              <a:t>quả muỗm</a:t>
            </a:r>
          </a:p>
        </p:txBody>
      </p:sp>
    </p:spTree>
    <p:extLst>
      <p:ext uri="{BB962C8B-B14F-4D97-AF65-F5344CB8AC3E}">
        <p14:creationId xmlns:p14="http://schemas.microsoft.com/office/powerpoint/2010/main" val="60897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57200"/>
            <a:ext cx="12557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a:spLocks noChangeArrowheads="1"/>
          </p:cNvSpPr>
          <p:nvPr/>
        </p:nvSpPr>
        <p:spPr bwMode="auto">
          <a:xfrm>
            <a:off x="4509770" y="547254"/>
            <a:ext cx="32135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5400" b="1">
                <a:solidFill>
                  <a:srgbClr val="FF0000"/>
                </a:solidFill>
                <a:latin typeface="UTM Avo" pitchFamily="18" charset="0"/>
              </a:rPr>
              <a:t>uôm</a:t>
            </a:r>
          </a:p>
        </p:txBody>
      </p:sp>
      <p:graphicFrame>
        <p:nvGraphicFramePr>
          <p:cNvPr id="23" name="Table 2"/>
          <p:cNvGraphicFramePr>
            <a:graphicFrameLocks noGrp="1"/>
          </p:cNvGraphicFramePr>
          <p:nvPr>
            <p:extLst>
              <p:ext uri="{D42A27DB-BD31-4B8C-83A1-F6EECF244321}">
                <p14:modId xmlns:p14="http://schemas.microsoft.com/office/powerpoint/2010/main" val="1280395912"/>
              </p:ext>
            </p:extLst>
          </p:nvPr>
        </p:nvGraphicFramePr>
        <p:xfrm>
          <a:off x="3106417" y="1700808"/>
          <a:ext cx="3233422" cy="1128713"/>
        </p:xfrm>
        <a:graphic>
          <a:graphicData uri="http://schemas.openxmlformats.org/drawingml/2006/table">
            <a:tbl>
              <a:tblPr firstRow="1" bandRow="1"/>
              <a:tblGrid>
                <a:gridCol w="1616711">
                  <a:extLst>
                    <a:ext uri="{9D8B030D-6E8A-4147-A177-3AD203B41FA5}">
                      <a16:colId xmlns:a16="http://schemas.microsoft.com/office/drawing/2014/main" xmlns="" val="20000"/>
                    </a:ext>
                  </a:extLst>
                </a:gridCol>
                <a:gridCol w="1616711">
                  <a:extLst>
                    <a:ext uri="{9D8B030D-6E8A-4147-A177-3AD203B41FA5}">
                      <a16:colId xmlns:a16="http://schemas.microsoft.com/office/drawing/2014/main" xmlns="" val="20001"/>
                    </a:ext>
                  </a:extLst>
                </a:gridCol>
              </a:tblGrid>
              <a:tr h="11287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US" sz="3600" dirty="0">
                        <a:solidFill>
                          <a:schemeClr val="tx1"/>
                        </a:solidFill>
                        <a:latin typeface=".VnAvant" panose="020B7200000000000000" pitchFamily="34" charset="0"/>
                        <a:cs typeface=".VnAvant" panose="020B7200000000000000" pitchFamily="34" charset="0"/>
                      </a:endParaRPr>
                    </a:p>
                  </a:txBody>
                  <a:tcPr marL="68572" marR="68572" marT="34295" marB="3429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US" sz="3600" dirty="0">
                        <a:solidFill>
                          <a:srgbClr val="FF0000"/>
                        </a:solidFill>
                        <a:latin typeface=".VnAvant" panose="020B7200000000000000" pitchFamily="34" charset="0"/>
                        <a:cs typeface=".VnAvant" panose="020B7200000000000000" pitchFamily="34" charset="0"/>
                      </a:endParaRPr>
                    </a:p>
                  </a:txBody>
                  <a:tcPr marL="68572" marR="68572" marT="34295" marB="3429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lumMod val="40000"/>
                        <a:lumOff val="60000"/>
                      </a:srgbClr>
                    </a:solidFill>
                  </a:tcPr>
                </a:tc>
                <a:extLst>
                  <a:ext uri="{0D108BD9-81ED-4DB2-BD59-A6C34878D82A}">
                    <a16:rowId xmlns:a16="http://schemas.microsoft.com/office/drawing/2014/main" xmlns="" val="10000"/>
                  </a:ext>
                </a:extLst>
              </a:tr>
            </a:tbl>
          </a:graphicData>
        </a:graphic>
      </p:graphicFrame>
      <p:sp>
        <p:nvSpPr>
          <p:cNvPr id="24" name="Rectangle 23"/>
          <p:cNvSpPr/>
          <p:nvPr/>
        </p:nvSpPr>
        <p:spPr>
          <a:xfrm>
            <a:off x="3106420" y="2852936"/>
            <a:ext cx="3233420" cy="1128712"/>
          </a:xfrm>
          <a:prstGeom prst="rect">
            <a:avLst/>
          </a:prstGeom>
          <a:solidFill>
            <a:srgbClr val="5B9BD5">
              <a:lumMod val="40000"/>
              <a:lumOff val="60000"/>
            </a:srgbClr>
          </a:solidFill>
          <a:ln w="12700" cap="flat" cmpd="sng" algn="ctr">
            <a:noFill/>
            <a:prstDash val="solid"/>
            <a:miter lim="800000"/>
          </a:ln>
          <a:effectLst/>
        </p:spPr>
        <p:txBody>
          <a:bodyPr anchor="ctr"/>
          <a:lstStyle/>
          <a:p>
            <a:pPr algn="ctr" defTabSz="685800" eaLnBrk="1" fontAlgn="auto" hangingPunct="1">
              <a:spcBef>
                <a:spcPts val="0"/>
              </a:spcBef>
              <a:spcAft>
                <a:spcPts val="0"/>
              </a:spcAft>
              <a:defRPr/>
            </a:pPr>
            <a:endParaRPr lang="en-US" sz="3600" b="1" kern="0" dirty="0" err="1">
              <a:solidFill>
                <a:prstClr val="black"/>
              </a:solidFill>
              <a:latin typeface=".VnAvant" panose="020B7200000000000000" pitchFamily="34" charset="0"/>
              <a:cs typeface=".VnAvant" panose="020B7200000000000000" pitchFamily="34" charset="0"/>
            </a:endParaRPr>
          </a:p>
        </p:txBody>
      </p:sp>
      <p:sp>
        <p:nvSpPr>
          <p:cNvPr id="2" name="TextBox 1"/>
          <p:cNvSpPr txBox="1"/>
          <p:nvPr/>
        </p:nvSpPr>
        <p:spPr>
          <a:xfrm>
            <a:off x="3235510" y="1848470"/>
            <a:ext cx="1160780" cy="923330"/>
          </a:xfrm>
          <a:prstGeom prst="rect">
            <a:avLst/>
          </a:prstGeom>
          <a:noFill/>
        </p:spPr>
        <p:txBody>
          <a:bodyPr wrap="square">
            <a:spAutoFit/>
          </a:bodyPr>
          <a:lstStyle/>
          <a:p>
            <a:pPr algn="ctr" eaLnBrk="1" fontAlgn="auto" hangingPunct="1">
              <a:spcBef>
                <a:spcPts val="0"/>
              </a:spcBef>
              <a:spcAft>
                <a:spcPts val="0"/>
              </a:spcAft>
              <a:defRPr/>
            </a:pPr>
            <a:r>
              <a:rPr lang="en-US" sz="5400" b="1">
                <a:solidFill>
                  <a:prstClr val="black"/>
                </a:solidFill>
                <a:latin typeface="VNI-Avo" pitchFamily="2" charset="0"/>
              </a:rPr>
              <a:t>x</a:t>
            </a:r>
            <a:endParaRPr lang="en-US" sz="5400" b="1" dirty="0">
              <a:solidFill>
                <a:prstClr val="black"/>
              </a:solidFill>
              <a:latin typeface="VNI-Avo" pitchFamily="2" charset="0"/>
            </a:endParaRPr>
          </a:p>
        </p:txBody>
      </p:sp>
      <p:sp>
        <p:nvSpPr>
          <p:cNvPr id="25" name="TextBox 24"/>
          <p:cNvSpPr txBox="1"/>
          <p:nvPr/>
        </p:nvSpPr>
        <p:spPr>
          <a:xfrm>
            <a:off x="4283968" y="1914868"/>
            <a:ext cx="2440082" cy="923330"/>
          </a:xfrm>
          <a:prstGeom prst="rect">
            <a:avLst/>
          </a:prstGeom>
          <a:noFill/>
        </p:spPr>
        <p:txBody>
          <a:bodyPr wrap="square">
            <a:spAutoFit/>
          </a:bodyPr>
          <a:lstStyle/>
          <a:p>
            <a:pPr algn="ctr" eaLnBrk="1" fontAlgn="auto" hangingPunct="1">
              <a:spcBef>
                <a:spcPts val="0"/>
              </a:spcBef>
              <a:spcAft>
                <a:spcPts val="0"/>
              </a:spcAft>
              <a:defRPr/>
            </a:pPr>
            <a:r>
              <a:rPr lang="en-US" sz="5400" b="1">
                <a:solidFill>
                  <a:srgbClr val="FF0000"/>
                </a:solidFill>
                <a:latin typeface="UTM Avo" pitchFamily="18" charset="0"/>
              </a:rPr>
              <a:t>uôi</a:t>
            </a:r>
            <a:endParaRPr lang="en-US" sz="5400" b="1" dirty="0">
              <a:solidFill>
                <a:srgbClr val="FF0000"/>
              </a:solidFill>
              <a:latin typeface="UTM Avo" pitchFamily="18" charset="0"/>
            </a:endParaRPr>
          </a:p>
        </p:txBody>
      </p:sp>
      <p:sp>
        <p:nvSpPr>
          <p:cNvPr id="27" name="TextBox 26"/>
          <p:cNvSpPr txBox="1"/>
          <p:nvPr/>
        </p:nvSpPr>
        <p:spPr>
          <a:xfrm>
            <a:off x="724308" y="4077072"/>
            <a:ext cx="7664116" cy="707886"/>
          </a:xfrm>
          <a:prstGeom prst="rect">
            <a:avLst/>
          </a:prstGeom>
          <a:solidFill>
            <a:schemeClr val="accent6">
              <a:lumMod val="40000"/>
              <a:lumOff val="60000"/>
            </a:schemeClr>
          </a:solidFill>
          <a:ln>
            <a:noFill/>
          </a:ln>
        </p:spPr>
        <p:txBody>
          <a:bodyPr wrap="square">
            <a:spAutoFit/>
          </a:bodyPr>
          <a:lstStyle/>
          <a:p>
            <a:pPr algn="ctr" eaLnBrk="1" fontAlgn="auto" hangingPunct="1">
              <a:spcBef>
                <a:spcPts val="0"/>
              </a:spcBef>
              <a:spcAft>
                <a:spcPts val="0"/>
              </a:spcAft>
              <a:defRPr/>
            </a:pPr>
            <a:r>
              <a:rPr lang="en-US" sz="4000" b="1">
                <a:solidFill>
                  <a:prstClr val="black"/>
                </a:solidFill>
                <a:latin typeface="UTM Avo" pitchFamily="18" charset="0"/>
              </a:rPr>
              <a:t>muối    muỗi    nguội    tuổi</a:t>
            </a:r>
            <a:endParaRPr lang="en-US" sz="4000" b="1" dirty="0">
              <a:solidFill>
                <a:prstClr val="black"/>
              </a:solidFill>
              <a:latin typeface="UTM Avo" pitchFamily="18" charset="0"/>
            </a:endParaRPr>
          </a:p>
        </p:txBody>
      </p:sp>
      <p:sp>
        <p:nvSpPr>
          <p:cNvPr id="19" name="TextBox 18"/>
          <p:cNvSpPr txBox="1"/>
          <p:nvPr/>
        </p:nvSpPr>
        <p:spPr>
          <a:xfrm>
            <a:off x="2026920" y="540327"/>
            <a:ext cx="1676400" cy="923330"/>
          </a:xfrm>
          <a:prstGeom prst="rect">
            <a:avLst/>
          </a:prstGeom>
          <a:noFill/>
        </p:spPr>
        <p:txBody>
          <a:bodyPr>
            <a:spAutoFit/>
          </a:bodyPr>
          <a:lstStyle/>
          <a:p>
            <a:pPr algn="ctr" eaLnBrk="1" fontAlgn="auto" hangingPunct="1">
              <a:spcBef>
                <a:spcPts val="0"/>
              </a:spcBef>
              <a:spcAft>
                <a:spcPts val="0"/>
              </a:spcAft>
              <a:defRPr/>
            </a:pPr>
            <a:r>
              <a:rPr lang="en-US" sz="5400" b="1">
                <a:solidFill>
                  <a:srgbClr val="FF0000"/>
                </a:solidFill>
                <a:latin typeface="UTM Avo" pitchFamily="18" charset="0"/>
              </a:rPr>
              <a:t>uôi</a:t>
            </a:r>
            <a:endParaRPr lang="en-US" sz="5400" b="1" dirty="0">
              <a:solidFill>
                <a:srgbClr val="FF0000"/>
              </a:solidFill>
              <a:latin typeface="VNI-Avo" pitchFamily="2" charset="0"/>
            </a:endParaRPr>
          </a:p>
        </p:txBody>
      </p:sp>
      <p:sp>
        <p:nvSpPr>
          <p:cNvPr id="36" name="TextBox 35"/>
          <p:cNvSpPr txBox="1"/>
          <p:nvPr/>
        </p:nvSpPr>
        <p:spPr>
          <a:xfrm>
            <a:off x="107504" y="5025370"/>
            <a:ext cx="8964487" cy="707886"/>
          </a:xfrm>
          <a:prstGeom prst="rect">
            <a:avLst/>
          </a:prstGeom>
          <a:solidFill>
            <a:schemeClr val="accent6">
              <a:lumMod val="40000"/>
              <a:lumOff val="60000"/>
            </a:schemeClr>
          </a:solidFill>
          <a:ln>
            <a:noFill/>
          </a:ln>
        </p:spPr>
        <p:txBody>
          <a:bodyPr wrap="square">
            <a:spAutoFit/>
          </a:bodyPr>
          <a:lstStyle/>
          <a:p>
            <a:pPr algn="ctr" eaLnBrk="1" fontAlgn="auto" hangingPunct="1">
              <a:spcBef>
                <a:spcPts val="0"/>
              </a:spcBef>
              <a:spcAft>
                <a:spcPts val="0"/>
              </a:spcAft>
              <a:defRPr/>
            </a:pPr>
            <a:r>
              <a:rPr lang="en-US" sz="4000" b="1">
                <a:solidFill>
                  <a:prstClr val="black"/>
                </a:solidFill>
                <a:latin typeface="UTM Avo" pitchFamily="18" charset="0"/>
              </a:rPr>
              <a:t>buồm   muỗm   nhuốm   nhuộm    </a:t>
            </a:r>
            <a:endParaRPr lang="en-US" sz="4000" b="1" dirty="0">
              <a:solidFill>
                <a:prstClr val="black"/>
              </a:solidFill>
              <a:latin typeface="UTM Avo" pitchFamily="18" charset="0"/>
            </a:endParaRPr>
          </a:p>
        </p:txBody>
      </p:sp>
      <p:sp>
        <p:nvSpPr>
          <p:cNvPr id="3" name="TextBox 2"/>
          <p:cNvSpPr txBox="1"/>
          <p:nvPr/>
        </p:nvSpPr>
        <p:spPr>
          <a:xfrm>
            <a:off x="3995936" y="2780928"/>
            <a:ext cx="2397576" cy="923330"/>
          </a:xfrm>
          <a:prstGeom prst="rect">
            <a:avLst/>
          </a:prstGeom>
          <a:noFill/>
        </p:spPr>
        <p:txBody>
          <a:bodyPr wrap="square" rtlCol="0">
            <a:spAutoFit/>
          </a:bodyPr>
          <a:lstStyle/>
          <a:p>
            <a:r>
              <a:rPr lang="en-US" sz="5400" b="1">
                <a:latin typeface="UTM Avo" pitchFamily="18" charset="0"/>
              </a:rPr>
              <a:t>xuôi</a:t>
            </a:r>
          </a:p>
        </p:txBody>
      </p:sp>
      <p:sp>
        <p:nvSpPr>
          <p:cNvPr id="28" name="TextBox 27"/>
          <p:cNvSpPr txBox="1"/>
          <p:nvPr/>
        </p:nvSpPr>
        <p:spPr>
          <a:xfrm>
            <a:off x="3815900" y="2780928"/>
            <a:ext cx="2440082" cy="923330"/>
          </a:xfrm>
          <a:prstGeom prst="rect">
            <a:avLst/>
          </a:prstGeom>
          <a:noFill/>
        </p:spPr>
        <p:txBody>
          <a:bodyPr wrap="square">
            <a:spAutoFit/>
          </a:bodyPr>
          <a:lstStyle/>
          <a:p>
            <a:pPr algn="ctr" eaLnBrk="1" fontAlgn="auto" hangingPunct="1">
              <a:spcBef>
                <a:spcPts val="0"/>
              </a:spcBef>
              <a:spcAft>
                <a:spcPts val="0"/>
              </a:spcAft>
              <a:defRPr/>
            </a:pPr>
            <a:r>
              <a:rPr lang="en-US" sz="5400" b="1">
                <a:solidFill>
                  <a:srgbClr val="FF0000"/>
                </a:solidFill>
                <a:latin typeface="UTM Avo" pitchFamily="18" charset="0"/>
              </a:rPr>
              <a:t>uôi</a:t>
            </a:r>
            <a:endParaRPr lang="en-US" sz="5400" b="1" dirty="0">
              <a:solidFill>
                <a:srgbClr val="FF0000"/>
              </a:solidFill>
              <a:latin typeface="UTM Avo" pitchFamily="18" charset="0"/>
            </a:endParaRPr>
          </a:p>
        </p:txBody>
      </p:sp>
      <p:sp>
        <p:nvSpPr>
          <p:cNvPr id="22" name="TextBox 21"/>
          <p:cNvSpPr txBox="1"/>
          <p:nvPr/>
        </p:nvSpPr>
        <p:spPr>
          <a:xfrm>
            <a:off x="107504" y="5949280"/>
            <a:ext cx="8964487" cy="707886"/>
          </a:xfrm>
          <a:prstGeom prst="rect">
            <a:avLst/>
          </a:prstGeom>
          <a:solidFill>
            <a:schemeClr val="accent6">
              <a:lumMod val="40000"/>
              <a:lumOff val="60000"/>
            </a:schemeClr>
          </a:solidFill>
          <a:ln>
            <a:noFill/>
          </a:ln>
        </p:spPr>
        <p:txBody>
          <a:bodyPr wrap="square">
            <a:spAutoFit/>
          </a:bodyPr>
          <a:lstStyle/>
          <a:p>
            <a:pPr algn="ctr" eaLnBrk="1" fontAlgn="auto" hangingPunct="1">
              <a:spcBef>
                <a:spcPts val="0"/>
              </a:spcBef>
              <a:spcAft>
                <a:spcPts val="0"/>
              </a:spcAft>
              <a:defRPr/>
            </a:pPr>
            <a:r>
              <a:rPr lang="en-US" sz="4000" b="1">
                <a:solidFill>
                  <a:prstClr val="black"/>
                </a:solidFill>
                <a:latin typeface="UTM Avo" pitchFamily="18" charset="0"/>
              </a:rPr>
              <a:t>con suối   buổi sáng   quả muỗm</a:t>
            </a:r>
            <a:endParaRPr lang="en-US" sz="4000" b="1" dirty="0">
              <a:solidFill>
                <a:prstClr val="black"/>
              </a:solidFill>
              <a:latin typeface="UTM Avo" pitchFamily="18" charset="0"/>
            </a:endParaRPr>
          </a:p>
        </p:txBody>
      </p:sp>
    </p:spTree>
    <p:extLst>
      <p:ext uri="{BB962C8B-B14F-4D97-AF65-F5344CB8AC3E}">
        <p14:creationId xmlns:p14="http://schemas.microsoft.com/office/powerpoint/2010/main" val="4155366630"/>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rotWithShape="1">
          <a:blip r:embed="rId2">
            <a:extLst>
              <a:ext uri="{28A0092B-C50C-407E-A947-70E740481C1C}">
                <a14:useLocalDpi xmlns:a14="http://schemas.microsoft.com/office/drawing/2010/main" val="0"/>
              </a:ext>
            </a:extLst>
          </a:blip>
          <a:srcRect r="80536" b="72270"/>
          <a:stretch/>
        </p:blipFill>
        <p:spPr>
          <a:xfrm>
            <a:off x="611560" y="248219"/>
            <a:ext cx="1289426" cy="978412"/>
          </a:xfrm>
          <a:prstGeom prst="rect">
            <a:avLst/>
          </a:prstGeom>
        </p:spPr>
      </p:pic>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b="26330"/>
          <a:stretch/>
        </p:blipFill>
        <p:spPr>
          <a:xfrm>
            <a:off x="758846" y="330130"/>
            <a:ext cx="7848872" cy="3978634"/>
          </a:xfrm>
          <a:prstGeom prst="rect">
            <a:avLst/>
          </a:prstGeom>
        </p:spPr>
      </p:pic>
      <p:sp>
        <p:nvSpPr>
          <p:cNvPr id="4" name="TextBox 3"/>
          <p:cNvSpPr txBox="1"/>
          <p:nvPr/>
        </p:nvSpPr>
        <p:spPr>
          <a:xfrm>
            <a:off x="107504" y="4350583"/>
            <a:ext cx="8964488" cy="2246769"/>
          </a:xfrm>
          <a:prstGeom prst="rect">
            <a:avLst/>
          </a:prstGeom>
          <a:noFill/>
        </p:spPr>
        <p:txBody>
          <a:bodyPr wrap="square" rtlCol="0">
            <a:spAutoFit/>
          </a:bodyPr>
          <a:lstStyle/>
          <a:p>
            <a:pPr algn="just"/>
            <a:r>
              <a:rPr lang="en-US" sz="2800">
                <a:latin typeface="UTM Avo" pitchFamily="18" charset="0"/>
              </a:rPr>
              <a:t>	Buổi sớm mai, ông mặt trời nhô lên từ biển. Mặt biển nhuộm một màu xanh biếc. Đàn hải âu sải cánh bay liệng trên bầu trời. Xa xa là những cánh buồm căng gió. Phía bến cảng, những chiếc tàu cá nối đuôi nhau vào bờ.</a:t>
            </a:r>
          </a:p>
        </p:txBody>
      </p:sp>
      <p:cxnSp>
        <p:nvCxnSpPr>
          <p:cNvPr id="5" name="Straight Connector 4">
            <a:extLst>
              <a:ext uri="{FF2B5EF4-FFF2-40B4-BE49-F238E27FC236}">
                <a16:creationId xmlns:a16="http://schemas.microsoft.com/office/drawing/2014/main" xmlns="" id="{D2A5A8D7-4C42-49C7-B090-B37FAE0852C1}"/>
              </a:ext>
            </a:extLst>
          </p:cNvPr>
          <p:cNvCxnSpPr>
            <a:cxnSpLocks noChangeShapeType="1"/>
          </p:cNvCxnSpPr>
          <p:nvPr/>
        </p:nvCxnSpPr>
        <p:spPr bwMode="auto">
          <a:xfrm flipV="1">
            <a:off x="8964488" y="4437112"/>
            <a:ext cx="112576" cy="492000"/>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 name="TextBox 8"/>
          <p:cNvSpPr txBox="1"/>
          <p:nvPr/>
        </p:nvSpPr>
        <p:spPr>
          <a:xfrm>
            <a:off x="3275856" y="6074132"/>
            <a:ext cx="1153763" cy="523220"/>
          </a:xfrm>
          <a:prstGeom prst="rect">
            <a:avLst/>
          </a:prstGeom>
          <a:noFill/>
        </p:spPr>
        <p:txBody>
          <a:bodyPr wrap="square" rtlCol="0">
            <a:spAutoFit/>
          </a:bodyPr>
          <a:lstStyle/>
          <a:p>
            <a:r>
              <a:rPr lang="en-US" sz="2800">
                <a:solidFill>
                  <a:srgbClr val="FF0000"/>
                </a:solidFill>
                <a:latin typeface="UTM Avo" pitchFamily="18" charset="0"/>
              </a:rPr>
              <a:t>uôi</a:t>
            </a:r>
          </a:p>
        </p:txBody>
      </p:sp>
      <p:cxnSp>
        <p:nvCxnSpPr>
          <p:cNvPr id="12" name="Straight Connector 11">
            <a:extLst>
              <a:ext uri="{FF2B5EF4-FFF2-40B4-BE49-F238E27FC236}">
                <a16:creationId xmlns:a16="http://schemas.microsoft.com/office/drawing/2014/main" xmlns="" id="{D2A5A8D7-4C42-49C7-B090-B37FAE0852C1}"/>
              </a:ext>
            </a:extLst>
          </p:cNvPr>
          <p:cNvCxnSpPr>
            <a:cxnSpLocks noChangeShapeType="1"/>
          </p:cNvCxnSpPr>
          <p:nvPr/>
        </p:nvCxnSpPr>
        <p:spPr bwMode="auto">
          <a:xfrm flipV="1">
            <a:off x="6878540" y="4873969"/>
            <a:ext cx="112576" cy="492000"/>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Straight Connector 12">
            <a:extLst>
              <a:ext uri="{FF2B5EF4-FFF2-40B4-BE49-F238E27FC236}">
                <a16:creationId xmlns:a16="http://schemas.microsoft.com/office/drawing/2014/main" xmlns="" id="{D2A5A8D7-4C42-49C7-B090-B37FAE0852C1}"/>
              </a:ext>
            </a:extLst>
          </p:cNvPr>
          <p:cNvCxnSpPr>
            <a:cxnSpLocks noChangeShapeType="1"/>
          </p:cNvCxnSpPr>
          <p:nvPr/>
        </p:nvCxnSpPr>
        <p:spPr bwMode="auto">
          <a:xfrm flipV="1">
            <a:off x="6012160" y="5227967"/>
            <a:ext cx="112576" cy="492000"/>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 name="Straight Connector 13">
            <a:extLst>
              <a:ext uri="{FF2B5EF4-FFF2-40B4-BE49-F238E27FC236}">
                <a16:creationId xmlns:a16="http://schemas.microsoft.com/office/drawing/2014/main" xmlns="" id="{D2A5A8D7-4C42-49C7-B090-B37FAE0852C1}"/>
              </a:ext>
            </a:extLst>
          </p:cNvPr>
          <p:cNvCxnSpPr>
            <a:cxnSpLocks noChangeShapeType="1"/>
          </p:cNvCxnSpPr>
          <p:nvPr/>
        </p:nvCxnSpPr>
        <p:spPr bwMode="auto">
          <a:xfrm flipV="1">
            <a:off x="4477172" y="5719967"/>
            <a:ext cx="112576" cy="492000"/>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 name="Straight Connector 14">
            <a:extLst>
              <a:ext uri="{FF2B5EF4-FFF2-40B4-BE49-F238E27FC236}">
                <a16:creationId xmlns:a16="http://schemas.microsoft.com/office/drawing/2014/main" xmlns="" id="{D2A5A8D7-4C42-49C7-B090-B37FAE0852C1}"/>
              </a:ext>
            </a:extLst>
          </p:cNvPr>
          <p:cNvCxnSpPr>
            <a:cxnSpLocks noChangeShapeType="1"/>
          </p:cNvCxnSpPr>
          <p:nvPr/>
        </p:nvCxnSpPr>
        <p:spPr bwMode="auto">
          <a:xfrm flipV="1">
            <a:off x="6444208" y="6102521"/>
            <a:ext cx="112576" cy="492000"/>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6" name="TextBox 15"/>
          <p:cNvSpPr txBox="1"/>
          <p:nvPr/>
        </p:nvSpPr>
        <p:spPr>
          <a:xfrm>
            <a:off x="2266109" y="4777988"/>
            <a:ext cx="1153763" cy="523220"/>
          </a:xfrm>
          <a:prstGeom prst="rect">
            <a:avLst/>
          </a:prstGeom>
          <a:noFill/>
        </p:spPr>
        <p:txBody>
          <a:bodyPr wrap="square" rtlCol="0">
            <a:spAutoFit/>
          </a:bodyPr>
          <a:lstStyle/>
          <a:p>
            <a:r>
              <a:rPr lang="en-US" sz="2800">
                <a:solidFill>
                  <a:srgbClr val="FF0000"/>
                </a:solidFill>
                <a:latin typeface="UTM Avo" pitchFamily="18" charset="0"/>
              </a:rPr>
              <a:t>uôm</a:t>
            </a:r>
          </a:p>
        </p:txBody>
      </p:sp>
      <p:sp>
        <p:nvSpPr>
          <p:cNvPr id="17" name="TextBox 16"/>
          <p:cNvSpPr txBox="1"/>
          <p:nvPr/>
        </p:nvSpPr>
        <p:spPr>
          <a:xfrm>
            <a:off x="1475656" y="5642084"/>
            <a:ext cx="1153763" cy="523220"/>
          </a:xfrm>
          <a:prstGeom prst="rect">
            <a:avLst/>
          </a:prstGeom>
          <a:noFill/>
        </p:spPr>
        <p:txBody>
          <a:bodyPr wrap="square" rtlCol="0">
            <a:spAutoFit/>
          </a:bodyPr>
          <a:lstStyle/>
          <a:p>
            <a:r>
              <a:rPr lang="en-US" sz="2800">
                <a:solidFill>
                  <a:srgbClr val="FF0000"/>
                </a:solidFill>
                <a:latin typeface="UTM Avo" pitchFamily="18" charset="0"/>
              </a:rPr>
              <a:t>uôm</a:t>
            </a:r>
          </a:p>
        </p:txBody>
      </p:sp>
    </p:spTree>
    <p:extLst>
      <p:ext uri="{BB962C8B-B14F-4D97-AF65-F5344CB8AC3E}">
        <p14:creationId xmlns:p14="http://schemas.microsoft.com/office/powerpoint/2010/main" val="374949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p:stCondLst>
                              <p:cond delay="0"/>
                            </p:stCondLst>
                            <p:childTnLst>
                              <p:par>
                                <p:cTn id="26" presetID="2" presetClass="entr" presetSubtype="4"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2" presetClass="entr" presetSubtype="4"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 presetClass="entr" presetSubtype="4"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008" y="548680"/>
            <a:ext cx="8964488" cy="6001643"/>
          </a:xfrm>
          <a:prstGeom prst="rect">
            <a:avLst/>
          </a:prstGeom>
          <a:noFill/>
        </p:spPr>
        <p:txBody>
          <a:bodyPr wrap="square" rtlCol="0">
            <a:spAutoFit/>
          </a:bodyPr>
          <a:lstStyle/>
          <a:p>
            <a:pPr algn="just"/>
            <a:r>
              <a:rPr lang="en-US" sz="2800">
                <a:latin typeface="UTM Avo" pitchFamily="18" charset="0"/>
              </a:rPr>
              <a:t>	</a:t>
            </a:r>
            <a:r>
              <a:rPr lang="en-US" sz="4800">
                <a:latin typeface="UTM Avo" pitchFamily="18" charset="0"/>
              </a:rPr>
              <a:t>Buổi sớm mai, ông mặt trời nhô lên từ biển. Mặt biển nhuộm một màu xanh biếc. Đàn hải âu sải cánh bay liệng trên bầu trời. Xa xa là những cánh buồm căng gió. Phía bến cảng, những chiếc tàu cá nối đuôi nhau vào bờ.</a:t>
            </a:r>
          </a:p>
        </p:txBody>
      </p:sp>
      <p:cxnSp>
        <p:nvCxnSpPr>
          <p:cNvPr id="5" name="Straight Connector 4">
            <a:extLst>
              <a:ext uri="{FF2B5EF4-FFF2-40B4-BE49-F238E27FC236}">
                <a16:creationId xmlns:a16="http://schemas.microsoft.com/office/drawing/2014/main" xmlns="" id="{D2A5A8D7-4C42-49C7-B090-B37FAE0852C1}"/>
              </a:ext>
            </a:extLst>
          </p:cNvPr>
          <p:cNvCxnSpPr>
            <a:cxnSpLocks noChangeShapeType="1"/>
          </p:cNvCxnSpPr>
          <p:nvPr/>
        </p:nvCxnSpPr>
        <p:spPr bwMode="auto">
          <a:xfrm flipV="1">
            <a:off x="8908200" y="2276872"/>
            <a:ext cx="112576" cy="492000"/>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Straight Connector 11">
            <a:extLst>
              <a:ext uri="{FF2B5EF4-FFF2-40B4-BE49-F238E27FC236}">
                <a16:creationId xmlns:a16="http://schemas.microsoft.com/office/drawing/2014/main" xmlns="" id="{D2A5A8D7-4C42-49C7-B090-B37FAE0852C1}"/>
              </a:ext>
            </a:extLst>
          </p:cNvPr>
          <p:cNvCxnSpPr>
            <a:cxnSpLocks noChangeShapeType="1"/>
          </p:cNvCxnSpPr>
          <p:nvPr/>
        </p:nvCxnSpPr>
        <p:spPr bwMode="auto">
          <a:xfrm flipV="1">
            <a:off x="5652120" y="1412776"/>
            <a:ext cx="112576" cy="599998"/>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Straight Connector 12">
            <a:extLst>
              <a:ext uri="{FF2B5EF4-FFF2-40B4-BE49-F238E27FC236}">
                <a16:creationId xmlns:a16="http://schemas.microsoft.com/office/drawing/2014/main" xmlns="" id="{D2A5A8D7-4C42-49C7-B090-B37FAE0852C1}"/>
              </a:ext>
            </a:extLst>
          </p:cNvPr>
          <p:cNvCxnSpPr>
            <a:cxnSpLocks noChangeShapeType="1"/>
          </p:cNvCxnSpPr>
          <p:nvPr/>
        </p:nvCxnSpPr>
        <p:spPr bwMode="auto">
          <a:xfrm flipV="1">
            <a:off x="6040896" y="3789040"/>
            <a:ext cx="112576" cy="492000"/>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 name="Straight Connector 13">
            <a:extLst>
              <a:ext uri="{FF2B5EF4-FFF2-40B4-BE49-F238E27FC236}">
                <a16:creationId xmlns:a16="http://schemas.microsoft.com/office/drawing/2014/main" xmlns="" id="{D2A5A8D7-4C42-49C7-B090-B37FAE0852C1}"/>
              </a:ext>
            </a:extLst>
          </p:cNvPr>
          <p:cNvCxnSpPr>
            <a:cxnSpLocks noChangeShapeType="1"/>
          </p:cNvCxnSpPr>
          <p:nvPr/>
        </p:nvCxnSpPr>
        <p:spPr bwMode="auto">
          <a:xfrm flipV="1">
            <a:off x="8851912" y="5965967"/>
            <a:ext cx="112576" cy="492000"/>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 name="Straight Connector 14">
            <a:extLst>
              <a:ext uri="{FF2B5EF4-FFF2-40B4-BE49-F238E27FC236}">
                <a16:creationId xmlns:a16="http://schemas.microsoft.com/office/drawing/2014/main" xmlns="" id="{D2A5A8D7-4C42-49C7-B090-B37FAE0852C1}"/>
              </a:ext>
            </a:extLst>
          </p:cNvPr>
          <p:cNvCxnSpPr>
            <a:cxnSpLocks noChangeShapeType="1"/>
          </p:cNvCxnSpPr>
          <p:nvPr/>
        </p:nvCxnSpPr>
        <p:spPr bwMode="auto">
          <a:xfrm flipV="1">
            <a:off x="8940489" y="4509120"/>
            <a:ext cx="112576" cy="492000"/>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4228463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t="-102" r="-128" b="83141"/>
          <a:stretch/>
        </p:blipFill>
        <p:spPr>
          <a:xfrm>
            <a:off x="611560" y="471056"/>
            <a:ext cx="8075240" cy="928254"/>
          </a:xfrm>
          <a:prstGeom prst="rect">
            <a:avLst/>
          </a:prstGeom>
        </p:spPr>
      </p:pic>
    </p:spTree>
    <p:extLst>
      <p:ext uri="{BB962C8B-B14F-4D97-AF65-F5344CB8AC3E}">
        <p14:creationId xmlns:p14="http://schemas.microsoft.com/office/powerpoint/2010/main" val="3676866114"/>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t="16353" r="1418"/>
          <a:stretch/>
        </p:blipFill>
        <p:spPr>
          <a:xfrm>
            <a:off x="611560" y="1371600"/>
            <a:ext cx="7950549" cy="4577679"/>
          </a:xfrm>
          <a:prstGeom prst="rect">
            <a:avLst/>
          </a:prstGeom>
        </p:spPr>
      </p:pic>
      <p:sp>
        <p:nvSpPr>
          <p:cNvPr id="4" name="TextBox 3"/>
          <p:cNvSpPr txBox="1"/>
          <p:nvPr/>
        </p:nvSpPr>
        <p:spPr>
          <a:xfrm>
            <a:off x="2843808" y="404664"/>
            <a:ext cx="4023858" cy="707886"/>
          </a:xfrm>
          <a:prstGeom prst="rect">
            <a:avLst/>
          </a:prstGeom>
          <a:noFill/>
        </p:spPr>
        <p:txBody>
          <a:bodyPr wrap="none" rtlCol="0">
            <a:spAutoFit/>
          </a:bodyPr>
          <a:lstStyle/>
          <a:p>
            <a:r>
              <a:rPr lang="en-US" sz="4000" b="1">
                <a:latin typeface="UTM Avo" pitchFamily="18" charset="0"/>
              </a:rPr>
              <a:t>Đi lại trên biển</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79" y="0"/>
            <a:ext cx="9144000" cy="6858000"/>
          </a:xfrm>
          <a:prstGeom prst="rect">
            <a:avLst/>
          </a:prstGeom>
        </p:spPr>
      </p:pic>
      <p:sp>
        <p:nvSpPr>
          <p:cNvPr id="3" name="TextBox 2"/>
          <p:cNvSpPr txBox="1"/>
          <p:nvPr/>
        </p:nvSpPr>
        <p:spPr>
          <a:xfrm>
            <a:off x="683568" y="2348880"/>
            <a:ext cx="8460432" cy="1200329"/>
          </a:xfrm>
          <a:prstGeom prst="rect">
            <a:avLst/>
          </a:prstGeom>
          <a:noFill/>
        </p:spPr>
        <p:txBody>
          <a:bodyPr wrap="square" rtlCol="0">
            <a:spAutoFit/>
          </a:bodyPr>
          <a:lstStyle/>
          <a:p>
            <a:r>
              <a:rPr lang="en-US" sz="7200" dirty="0" err="1">
                <a:solidFill>
                  <a:srgbClr val="FF0000"/>
                </a:solidFill>
                <a:latin typeface="UTM Avo" pitchFamily="18" charset="0"/>
                <a:cs typeface="Times New Roman" panose="02020603050405020304" pitchFamily="18" charset="0"/>
              </a:rPr>
              <a:t>Bài</a:t>
            </a:r>
            <a:r>
              <a:rPr lang="en-US" sz="7200" dirty="0">
                <a:solidFill>
                  <a:srgbClr val="FF0000"/>
                </a:solidFill>
                <a:latin typeface="UTM Avo" pitchFamily="18" charset="0"/>
                <a:cs typeface="Times New Roman" panose="02020603050405020304" pitchFamily="18" charset="0"/>
              </a:rPr>
              <a:t> 66</a:t>
            </a:r>
            <a:r>
              <a:rPr lang="en-US" sz="7200">
                <a:solidFill>
                  <a:srgbClr val="FF0000"/>
                </a:solidFill>
                <a:latin typeface="UTM Avo" pitchFamily="18" charset="0"/>
                <a:cs typeface="Times New Roman" panose="02020603050405020304" pitchFamily="18" charset="0"/>
              </a:rPr>
              <a:t>:  uôi    uôm</a:t>
            </a:r>
            <a:endParaRPr lang="en-US" sz="7200" dirty="0">
              <a:solidFill>
                <a:srgbClr val="FF0000"/>
              </a:solidFill>
              <a:latin typeface="UTM Avo" pitchFamily="18" charset="0"/>
              <a:cs typeface="Times New Roman" panose="02020603050405020304" pitchFamily="18" charset="0"/>
            </a:endParaRPr>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57200"/>
            <a:ext cx="12557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a:spLocks noChangeArrowheads="1"/>
          </p:cNvSpPr>
          <p:nvPr/>
        </p:nvSpPr>
        <p:spPr bwMode="auto">
          <a:xfrm>
            <a:off x="4509770" y="547254"/>
            <a:ext cx="32135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7200" b="1">
                <a:solidFill>
                  <a:srgbClr val="FF0000"/>
                </a:solidFill>
                <a:latin typeface="UTM Avo" pitchFamily="18" charset="0"/>
              </a:rPr>
              <a:t>uôm</a:t>
            </a:r>
          </a:p>
        </p:txBody>
      </p:sp>
      <p:graphicFrame>
        <p:nvGraphicFramePr>
          <p:cNvPr id="23" name="Table 2"/>
          <p:cNvGraphicFramePr>
            <a:graphicFrameLocks noGrp="1"/>
          </p:cNvGraphicFramePr>
          <p:nvPr>
            <p:extLst>
              <p:ext uri="{D42A27DB-BD31-4B8C-83A1-F6EECF244321}">
                <p14:modId xmlns:p14="http://schemas.microsoft.com/office/powerpoint/2010/main" val="2154385210"/>
              </p:ext>
            </p:extLst>
          </p:nvPr>
        </p:nvGraphicFramePr>
        <p:xfrm>
          <a:off x="3106417" y="2060577"/>
          <a:ext cx="3233422" cy="1128713"/>
        </p:xfrm>
        <a:graphic>
          <a:graphicData uri="http://schemas.openxmlformats.org/drawingml/2006/table">
            <a:tbl>
              <a:tblPr firstRow="1" bandRow="1"/>
              <a:tblGrid>
                <a:gridCol w="1616711">
                  <a:extLst>
                    <a:ext uri="{9D8B030D-6E8A-4147-A177-3AD203B41FA5}">
                      <a16:colId xmlns:a16="http://schemas.microsoft.com/office/drawing/2014/main" xmlns="" val="20000"/>
                    </a:ext>
                  </a:extLst>
                </a:gridCol>
                <a:gridCol w="1616711">
                  <a:extLst>
                    <a:ext uri="{9D8B030D-6E8A-4147-A177-3AD203B41FA5}">
                      <a16:colId xmlns:a16="http://schemas.microsoft.com/office/drawing/2014/main" xmlns="" val="20001"/>
                    </a:ext>
                  </a:extLst>
                </a:gridCol>
              </a:tblGrid>
              <a:tr h="11287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US" sz="3600" dirty="0">
                        <a:solidFill>
                          <a:schemeClr val="tx1"/>
                        </a:solidFill>
                        <a:latin typeface=".VnAvant" panose="020B7200000000000000" pitchFamily="34" charset="0"/>
                        <a:cs typeface=".VnAvant" panose="020B7200000000000000" pitchFamily="34" charset="0"/>
                      </a:endParaRPr>
                    </a:p>
                  </a:txBody>
                  <a:tcPr marL="68572" marR="68572" marT="34295" marB="3429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US" sz="3600" dirty="0">
                        <a:solidFill>
                          <a:srgbClr val="FF0000"/>
                        </a:solidFill>
                        <a:latin typeface=".VnAvant" panose="020B7200000000000000" pitchFamily="34" charset="0"/>
                        <a:cs typeface=".VnAvant" panose="020B7200000000000000" pitchFamily="34" charset="0"/>
                      </a:endParaRPr>
                    </a:p>
                  </a:txBody>
                  <a:tcPr marL="68572" marR="68572" marT="34295" marB="3429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lumMod val="40000"/>
                        <a:lumOff val="60000"/>
                      </a:srgbClr>
                    </a:solidFill>
                  </a:tcPr>
                </a:tc>
                <a:extLst>
                  <a:ext uri="{0D108BD9-81ED-4DB2-BD59-A6C34878D82A}">
                    <a16:rowId xmlns:a16="http://schemas.microsoft.com/office/drawing/2014/main" xmlns="" val="10000"/>
                  </a:ext>
                </a:extLst>
              </a:tr>
            </a:tbl>
          </a:graphicData>
        </a:graphic>
      </p:graphicFrame>
      <p:sp>
        <p:nvSpPr>
          <p:cNvPr id="24" name="Rectangle 23"/>
          <p:cNvSpPr/>
          <p:nvPr/>
        </p:nvSpPr>
        <p:spPr>
          <a:xfrm>
            <a:off x="3106420" y="3189288"/>
            <a:ext cx="3233420" cy="1128712"/>
          </a:xfrm>
          <a:prstGeom prst="rect">
            <a:avLst/>
          </a:prstGeom>
          <a:solidFill>
            <a:srgbClr val="5B9BD5">
              <a:lumMod val="40000"/>
              <a:lumOff val="60000"/>
            </a:srgbClr>
          </a:solidFill>
          <a:ln w="12700" cap="flat" cmpd="sng" algn="ctr">
            <a:noFill/>
            <a:prstDash val="solid"/>
            <a:miter lim="800000"/>
          </a:ln>
          <a:effectLst/>
        </p:spPr>
        <p:txBody>
          <a:bodyPr anchor="ctr"/>
          <a:lstStyle/>
          <a:p>
            <a:pPr algn="ctr" defTabSz="685800" eaLnBrk="1" fontAlgn="auto" hangingPunct="1">
              <a:spcBef>
                <a:spcPts val="0"/>
              </a:spcBef>
              <a:spcAft>
                <a:spcPts val="0"/>
              </a:spcAft>
              <a:defRPr/>
            </a:pPr>
            <a:endParaRPr lang="en-US" sz="3600" b="1" kern="0" dirty="0" err="1">
              <a:solidFill>
                <a:prstClr val="black"/>
              </a:solidFill>
              <a:latin typeface=".VnAvant" panose="020B7200000000000000" pitchFamily="34" charset="0"/>
              <a:cs typeface=".VnAvant" panose="020B7200000000000000" pitchFamily="34" charset="0"/>
            </a:endParaRPr>
          </a:p>
        </p:txBody>
      </p:sp>
      <p:sp>
        <p:nvSpPr>
          <p:cNvPr id="2" name="TextBox 1"/>
          <p:cNvSpPr txBox="1"/>
          <p:nvPr/>
        </p:nvSpPr>
        <p:spPr>
          <a:xfrm>
            <a:off x="3106420" y="2073275"/>
            <a:ext cx="1160780" cy="1015663"/>
          </a:xfrm>
          <a:prstGeom prst="rect">
            <a:avLst/>
          </a:prstGeom>
          <a:noFill/>
        </p:spPr>
        <p:txBody>
          <a:bodyPr wrap="square">
            <a:spAutoFit/>
          </a:bodyPr>
          <a:lstStyle/>
          <a:p>
            <a:pPr algn="ctr" eaLnBrk="1" fontAlgn="auto" hangingPunct="1">
              <a:spcBef>
                <a:spcPts val="0"/>
              </a:spcBef>
              <a:spcAft>
                <a:spcPts val="0"/>
              </a:spcAft>
              <a:defRPr/>
            </a:pPr>
            <a:r>
              <a:rPr lang="en-US" sz="6000" b="1">
                <a:solidFill>
                  <a:prstClr val="black"/>
                </a:solidFill>
                <a:latin typeface="VNI-Avo" pitchFamily="2" charset="0"/>
              </a:rPr>
              <a:t>x</a:t>
            </a:r>
            <a:endParaRPr lang="en-US" sz="6000" b="1" dirty="0">
              <a:solidFill>
                <a:prstClr val="black"/>
              </a:solidFill>
              <a:latin typeface="VNI-Avo" pitchFamily="2" charset="0"/>
            </a:endParaRPr>
          </a:p>
        </p:txBody>
      </p:sp>
      <p:sp>
        <p:nvSpPr>
          <p:cNvPr id="25" name="TextBox 24"/>
          <p:cNvSpPr txBox="1"/>
          <p:nvPr/>
        </p:nvSpPr>
        <p:spPr>
          <a:xfrm>
            <a:off x="4283968" y="2146300"/>
            <a:ext cx="2440082" cy="1015663"/>
          </a:xfrm>
          <a:prstGeom prst="rect">
            <a:avLst/>
          </a:prstGeom>
          <a:noFill/>
        </p:spPr>
        <p:txBody>
          <a:bodyPr wrap="square">
            <a:spAutoFit/>
          </a:bodyPr>
          <a:lstStyle/>
          <a:p>
            <a:pPr algn="ctr" eaLnBrk="1" fontAlgn="auto" hangingPunct="1">
              <a:spcBef>
                <a:spcPts val="0"/>
              </a:spcBef>
              <a:spcAft>
                <a:spcPts val="0"/>
              </a:spcAft>
              <a:defRPr/>
            </a:pPr>
            <a:r>
              <a:rPr lang="en-US" sz="6000" b="1">
                <a:solidFill>
                  <a:srgbClr val="FF0000"/>
                </a:solidFill>
                <a:latin typeface="UTM Avo" pitchFamily="18" charset="0"/>
              </a:rPr>
              <a:t>uôi</a:t>
            </a:r>
            <a:endParaRPr lang="en-US" sz="6000" b="1" dirty="0">
              <a:solidFill>
                <a:srgbClr val="FF0000"/>
              </a:solidFill>
              <a:latin typeface="UTM Avo" pitchFamily="18" charset="0"/>
            </a:endParaRPr>
          </a:p>
        </p:txBody>
      </p:sp>
      <p:sp>
        <p:nvSpPr>
          <p:cNvPr id="27" name="TextBox 26"/>
          <p:cNvSpPr txBox="1"/>
          <p:nvPr/>
        </p:nvSpPr>
        <p:spPr>
          <a:xfrm>
            <a:off x="724308" y="4665330"/>
            <a:ext cx="7664116" cy="707886"/>
          </a:xfrm>
          <a:prstGeom prst="rect">
            <a:avLst/>
          </a:prstGeom>
          <a:solidFill>
            <a:schemeClr val="accent6">
              <a:lumMod val="40000"/>
              <a:lumOff val="60000"/>
            </a:schemeClr>
          </a:solidFill>
          <a:ln>
            <a:noFill/>
          </a:ln>
        </p:spPr>
        <p:txBody>
          <a:bodyPr wrap="square">
            <a:spAutoFit/>
          </a:bodyPr>
          <a:lstStyle/>
          <a:p>
            <a:pPr algn="ctr" eaLnBrk="1" fontAlgn="auto" hangingPunct="1">
              <a:spcBef>
                <a:spcPts val="0"/>
              </a:spcBef>
              <a:spcAft>
                <a:spcPts val="0"/>
              </a:spcAft>
              <a:defRPr/>
            </a:pPr>
            <a:r>
              <a:rPr lang="en-US" sz="4000" b="1">
                <a:solidFill>
                  <a:prstClr val="black"/>
                </a:solidFill>
                <a:latin typeface="UTM Avo" pitchFamily="18" charset="0"/>
              </a:rPr>
              <a:t>muối    muỗi    nguội    tuổi</a:t>
            </a:r>
            <a:endParaRPr lang="en-US" sz="4000" b="1" dirty="0">
              <a:solidFill>
                <a:prstClr val="black"/>
              </a:solidFill>
              <a:latin typeface="UTM Avo" pitchFamily="18" charset="0"/>
            </a:endParaRPr>
          </a:p>
        </p:txBody>
      </p:sp>
      <p:sp>
        <p:nvSpPr>
          <p:cNvPr id="39" name="TextBox 38"/>
          <p:cNvSpPr txBox="1">
            <a:spLocks noChangeArrowheads="1"/>
          </p:cNvSpPr>
          <p:nvPr/>
        </p:nvSpPr>
        <p:spPr bwMode="auto">
          <a:xfrm>
            <a:off x="1475656" y="4680594"/>
            <a:ext cx="1004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4000" b="1">
                <a:solidFill>
                  <a:srgbClr val="FF0000"/>
                </a:solidFill>
                <a:latin typeface="UTM Avo" pitchFamily="18" charset="0"/>
              </a:rPr>
              <a:t>uôi</a:t>
            </a:r>
          </a:p>
        </p:txBody>
      </p:sp>
      <p:sp>
        <p:nvSpPr>
          <p:cNvPr id="19" name="TextBox 18"/>
          <p:cNvSpPr txBox="1"/>
          <p:nvPr/>
        </p:nvSpPr>
        <p:spPr>
          <a:xfrm>
            <a:off x="2026920" y="540327"/>
            <a:ext cx="1676400" cy="1200150"/>
          </a:xfrm>
          <a:prstGeom prst="rect">
            <a:avLst/>
          </a:prstGeom>
          <a:noFill/>
        </p:spPr>
        <p:txBody>
          <a:bodyPr>
            <a:spAutoFit/>
          </a:bodyPr>
          <a:lstStyle/>
          <a:p>
            <a:pPr algn="ctr" eaLnBrk="1" fontAlgn="auto" hangingPunct="1">
              <a:spcBef>
                <a:spcPts val="0"/>
              </a:spcBef>
              <a:spcAft>
                <a:spcPts val="0"/>
              </a:spcAft>
              <a:defRPr/>
            </a:pPr>
            <a:r>
              <a:rPr lang="en-US" sz="7200" b="1">
                <a:solidFill>
                  <a:srgbClr val="FF0000"/>
                </a:solidFill>
                <a:latin typeface="UTM Avo" pitchFamily="18" charset="0"/>
              </a:rPr>
              <a:t>uôi</a:t>
            </a:r>
            <a:endParaRPr lang="en-US" sz="7200" b="1" dirty="0">
              <a:solidFill>
                <a:srgbClr val="FF0000"/>
              </a:solidFill>
              <a:latin typeface="VNI-Avo" pitchFamily="2" charset="0"/>
            </a:endParaRPr>
          </a:p>
        </p:txBody>
      </p:sp>
      <p:sp>
        <p:nvSpPr>
          <p:cNvPr id="36" name="TextBox 35"/>
          <p:cNvSpPr txBox="1"/>
          <p:nvPr/>
        </p:nvSpPr>
        <p:spPr>
          <a:xfrm>
            <a:off x="179512" y="5817458"/>
            <a:ext cx="8964487" cy="707886"/>
          </a:xfrm>
          <a:prstGeom prst="rect">
            <a:avLst/>
          </a:prstGeom>
          <a:solidFill>
            <a:schemeClr val="accent6">
              <a:lumMod val="40000"/>
              <a:lumOff val="60000"/>
            </a:schemeClr>
          </a:solidFill>
          <a:ln>
            <a:noFill/>
          </a:ln>
        </p:spPr>
        <p:txBody>
          <a:bodyPr wrap="square">
            <a:spAutoFit/>
          </a:bodyPr>
          <a:lstStyle/>
          <a:p>
            <a:pPr algn="ctr" eaLnBrk="1" fontAlgn="auto" hangingPunct="1">
              <a:spcBef>
                <a:spcPts val="0"/>
              </a:spcBef>
              <a:spcAft>
                <a:spcPts val="0"/>
              </a:spcAft>
              <a:defRPr/>
            </a:pPr>
            <a:r>
              <a:rPr lang="en-US" sz="4000" b="1">
                <a:solidFill>
                  <a:prstClr val="black"/>
                </a:solidFill>
                <a:latin typeface="UTM Avo" pitchFamily="18" charset="0"/>
              </a:rPr>
              <a:t>buồm   muỗm   nhuốm   nhuộm    </a:t>
            </a:r>
            <a:endParaRPr lang="en-US" sz="4000" b="1" dirty="0">
              <a:solidFill>
                <a:prstClr val="black"/>
              </a:solidFill>
              <a:latin typeface="UTM Avo" pitchFamily="18" charset="0"/>
            </a:endParaRPr>
          </a:p>
        </p:txBody>
      </p:sp>
      <p:sp>
        <p:nvSpPr>
          <p:cNvPr id="40" name="TextBox 39"/>
          <p:cNvSpPr txBox="1">
            <a:spLocks noChangeArrowheads="1"/>
          </p:cNvSpPr>
          <p:nvPr/>
        </p:nvSpPr>
        <p:spPr bwMode="auto">
          <a:xfrm>
            <a:off x="3402676" y="4680594"/>
            <a:ext cx="1004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4000" b="1">
                <a:solidFill>
                  <a:srgbClr val="FF0000"/>
                </a:solidFill>
                <a:latin typeface="UTM Avo" pitchFamily="18" charset="0"/>
              </a:rPr>
              <a:t>uôi</a:t>
            </a:r>
          </a:p>
        </p:txBody>
      </p:sp>
      <p:sp>
        <p:nvSpPr>
          <p:cNvPr id="42" name="TextBox 41"/>
          <p:cNvSpPr txBox="1">
            <a:spLocks noChangeArrowheads="1"/>
          </p:cNvSpPr>
          <p:nvPr/>
        </p:nvSpPr>
        <p:spPr bwMode="auto">
          <a:xfrm>
            <a:off x="827584" y="5817458"/>
            <a:ext cx="14244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4000" b="1">
                <a:solidFill>
                  <a:srgbClr val="FF0000"/>
                </a:solidFill>
                <a:latin typeface="UTM Avo" pitchFamily="18" charset="0"/>
              </a:rPr>
              <a:t>uôm</a:t>
            </a:r>
          </a:p>
        </p:txBody>
      </p:sp>
      <p:sp>
        <p:nvSpPr>
          <p:cNvPr id="3" name="TextBox 2"/>
          <p:cNvSpPr txBox="1"/>
          <p:nvPr/>
        </p:nvSpPr>
        <p:spPr>
          <a:xfrm>
            <a:off x="3995936" y="3245812"/>
            <a:ext cx="2397576" cy="1015663"/>
          </a:xfrm>
          <a:prstGeom prst="rect">
            <a:avLst/>
          </a:prstGeom>
          <a:noFill/>
        </p:spPr>
        <p:txBody>
          <a:bodyPr wrap="square" rtlCol="0">
            <a:spAutoFit/>
          </a:bodyPr>
          <a:lstStyle/>
          <a:p>
            <a:r>
              <a:rPr lang="en-US" sz="6000" b="1">
                <a:latin typeface="UTM Avo" pitchFamily="18" charset="0"/>
              </a:rPr>
              <a:t>xuôi</a:t>
            </a:r>
          </a:p>
        </p:txBody>
      </p:sp>
      <p:sp>
        <p:nvSpPr>
          <p:cNvPr id="28" name="TextBox 27"/>
          <p:cNvSpPr txBox="1"/>
          <p:nvPr/>
        </p:nvSpPr>
        <p:spPr>
          <a:xfrm>
            <a:off x="3974683" y="3245811"/>
            <a:ext cx="2440082" cy="1015663"/>
          </a:xfrm>
          <a:prstGeom prst="rect">
            <a:avLst/>
          </a:prstGeom>
          <a:noFill/>
        </p:spPr>
        <p:txBody>
          <a:bodyPr wrap="square">
            <a:spAutoFit/>
          </a:bodyPr>
          <a:lstStyle/>
          <a:p>
            <a:pPr algn="ctr" eaLnBrk="1" fontAlgn="auto" hangingPunct="1">
              <a:spcBef>
                <a:spcPts val="0"/>
              </a:spcBef>
              <a:spcAft>
                <a:spcPts val="0"/>
              </a:spcAft>
              <a:defRPr/>
            </a:pPr>
            <a:r>
              <a:rPr lang="en-US" sz="6000" b="1">
                <a:solidFill>
                  <a:srgbClr val="FF0000"/>
                </a:solidFill>
                <a:latin typeface="UTM Avo" pitchFamily="18" charset="0"/>
              </a:rPr>
              <a:t>uôi</a:t>
            </a:r>
            <a:endParaRPr lang="en-US" sz="6000" b="1" dirty="0">
              <a:solidFill>
                <a:srgbClr val="FF0000"/>
              </a:solidFill>
              <a:latin typeface="UTM Avo" pitchFamily="18" charset="0"/>
            </a:endParaRPr>
          </a:p>
        </p:txBody>
      </p:sp>
      <p:sp>
        <p:nvSpPr>
          <p:cNvPr id="29" name="TextBox 28"/>
          <p:cNvSpPr txBox="1">
            <a:spLocks noChangeArrowheads="1"/>
          </p:cNvSpPr>
          <p:nvPr/>
        </p:nvSpPr>
        <p:spPr bwMode="auto">
          <a:xfrm>
            <a:off x="5504009" y="4665330"/>
            <a:ext cx="1004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4000" b="1">
                <a:solidFill>
                  <a:srgbClr val="FF0000"/>
                </a:solidFill>
                <a:latin typeface="UTM Avo" pitchFamily="18" charset="0"/>
              </a:rPr>
              <a:t>uôi</a:t>
            </a:r>
          </a:p>
        </p:txBody>
      </p:sp>
      <p:sp>
        <p:nvSpPr>
          <p:cNvPr id="30" name="TextBox 29"/>
          <p:cNvSpPr txBox="1">
            <a:spLocks noChangeArrowheads="1"/>
          </p:cNvSpPr>
          <p:nvPr/>
        </p:nvSpPr>
        <p:spPr bwMode="auto">
          <a:xfrm>
            <a:off x="7092280" y="4653136"/>
            <a:ext cx="1004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4000" b="1">
                <a:solidFill>
                  <a:srgbClr val="FF0000"/>
                </a:solidFill>
                <a:latin typeface="UTM Avo" pitchFamily="18" charset="0"/>
              </a:rPr>
              <a:t>uôi</a:t>
            </a:r>
          </a:p>
        </p:txBody>
      </p:sp>
      <p:sp>
        <p:nvSpPr>
          <p:cNvPr id="32" name="TextBox 31"/>
          <p:cNvSpPr txBox="1">
            <a:spLocks noChangeArrowheads="1"/>
          </p:cNvSpPr>
          <p:nvPr/>
        </p:nvSpPr>
        <p:spPr bwMode="auto">
          <a:xfrm>
            <a:off x="2915816" y="5799376"/>
            <a:ext cx="14244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4000" b="1">
                <a:solidFill>
                  <a:srgbClr val="FF0000"/>
                </a:solidFill>
                <a:latin typeface="UTM Avo" pitchFamily="18" charset="0"/>
              </a:rPr>
              <a:t>uôm</a:t>
            </a:r>
          </a:p>
        </p:txBody>
      </p:sp>
      <p:sp>
        <p:nvSpPr>
          <p:cNvPr id="33" name="TextBox 32"/>
          <p:cNvSpPr txBox="1">
            <a:spLocks noChangeArrowheads="1"/>
          </p:cNvSpPr>
          <p:nvPr/>
        </p:nvSpPr>
        <p:spPr bwMode="auto">
          <a:xfrm>
            <a:off x="5176058" y="5805264"/>
            <a:ext cx="14244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4000" b="1">
                <a:solidFill>
                  <a:srgbClr val="FF0000"/>
                </a:solidFill>
                <a:latin typeface="UTM Avo" pitchFamily="18" charset="0"/>
              </a:rPr>
              <a:t>uôm</a:t>
            </a:r>
          </a:p>
        </p:txBody>
      </p:sp>
      <p:sp>
        <p:nvSpPr>
          <p:cNvPr id="34" name="TextBox 33"/>
          <p:cNvSpPr txBox="1">
            <a:spLocks noChangeArrowheads="1"/>
          </p:cNvSpPr>
          <p:nvPr/>
        </p:nvSpPr>
        <p:spPr bwMode="auto">
          <a:xfrm>
            <a:off x="7452320" y="5817458"/>
            <a:ext cx="14244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4000" b="1">
                <a:solidFill>
                  <a:srgbClr val="FF0000"/>
                </a:solidFill>
                <a:latin typeface="UTM Avo" pitchFamily="18" charset="0"/>
              </a:rPr>
              <a:t>uôm</a:t>
            </a:r>
          </a:p>
        </p:txBody>
      </p:sp>
    </p:spTree>
    <p:extLst>
      <p:ext uri="{BB962C8B-B14F-4D97-AF65-F5344CB8AC3E}">
        <p14:creationId xmlns:p14="http://schemas.microsoft.com/office/powerpoint/2010/main" val="2289171284"/>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anim calcmode="lin" valueType="num">
                                      <p:cBhvr additive="base">
                                        <p:cTn id="35"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9">
                                            <p:txEl>
                                              <p:pRg st="0" end="0"/>
                                            </p:txEl>
                                          </p:spTgt>
                                        </p:tgtEl>
                                        <p:attrNameLst>
                                          <p:attrName>style.visibility</p:attrName>
                                        </p:attrNameLst>
                                      </p:cBhvr>
                                      <p:to>
                                        <p:strVal val="visible"/>
                                      </p:to>
                                    </p:set>
                                    <p:anim calcmode="lin" valueType="num">
                                      <p:cBhvr additive="base">
                                        <p:cTn id="51"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2" presetClass="entr" presetSubtype="4" fill="hold" nodeType="afterEffect">
                                  <p:stCondLst>
                                    <p:cond delay="0"/>
                                  </p:stCondLst>
                                  <p:childTnLst>
                                    <p:set>
                                      <p:cBhvr>
                                        <p:cTn id="55" dur="1" fill="hold">
                                          <p:stCondLst>
                                            <p:cond delay="0"/>
                                          </p:stCondLst>
                                        </p:cTn>
                                        <p:tgtEl>
                                          <p:spTgt spid="40">
                                            <p:txEl>
                                              <p:pRg st="0" end="0"/>
                                            </p:txEl>
                                          </p:spTgt>
                                        </p:tgtEl>
                                        <p:attrNameLst>
                                          <p:attrName>style.visibility</p:attrName>
                                        </p:attrNameLst>
                                      </p:cBhvr>
                                      <p:to>
                                        <p:strVal val="visible"/>
                                      </p:to>
                                    </p:set>
                                    <p:anim calcmode="lin" valueType="num">
                                      <p:cBhvr additive="base">
                                        <p:cTn id="56"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1000"/>
                            </p:stCondLst>
                            <p:childTnLst>
                              <p:par>
                                <p:cTn id="59" presetID="2" presetClass="entr" presetSubtype="4" fill="hold" nodeType="afterEffect">
                                  <p:stCondLst>
                                    <p:cond delay="0"/>
                                  </p:stCondLst>
                                  <p:childTnLst>
                                    <p:set>
                                      <p:cBhvr>
                                        <p:cTn id="60" dur="1" fill="hold">
                                          <p:stCondLst>
                                            <p:cond delay="0"/>
                                          </p:stCondLst>
                                        </p:cTn>
                                        <p:tgtEl>
                                          <p:spTgt spid="29">
                                            <p:txEl>
                                              <p:pRg st="0" end="0"/>
                                            </p:txEl>
                                          </p:spTgt>
                                        </p:tgtEl>
                                        <p:attrNameLst>
                                          <p:attrName>style.visibility</p:attrName>
                                        </p:attrNameLst>
                                      </p:cBhvr>
                                      <p:to>
                                        <p:strVal val="visible"/>
                                      </p:to>
                                    </p:set>
                                    <p:anim calcmode="lin" valueType="num">
                                      <p:cBhvr additive="base">
                                        <p:cTn id="6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63" fill="hold">
                            <p:stCondLst>
                              <p:cond delay="1500"/>
                            </p:stCondLst>
                            <p:childTnLst>
                              <p:par>
                                <p:cTn id="64" presetID="2" presetClass="entr" presetSubtype="4" fill="hold" nodeType="afterEffect">
                                  <p:stCondLst>
                                    <p:cond delay="0"/>
                                  </p:stCondLst>
                                  <p:childTnLst>
                                    <p:set>
                                      <p:cBhvr>
                                        <p:cTn id="65" dur="1" fill="hold">
                                          <p:stCondLst>
                                            <p:cond delay="0"/>
                                          </p:stCondLst>
                                        </p:cTn>
                                        <p:tgtEl>
                                          <p:spTgt spid="30">
                                            <p:txEl>
                                              <p:pRg st="0" end="0"/>
                                            </p:txEl>
                                          </p:spTgt>
                                        </p:tgtEl>
                                        <p:attrNameLst>
                                          <p:attrName>style.visibility</p:attrName>
                                        </p:attrNameLst>
                                      </p:cBhvr>
                                      <p:to>
                                        <p:strVal val="visible"/>
                                      </p:to>
                                    </p:set>
                                    <p:anim calcmode="lin" valueType="num">
                                      <p:cBhvr additive="base">
                                        <p:cTn id="66"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fill="hold"/>
                                        <p:tgtEl>
                                          <p:spTgt spid="36"/>
                                        </p:tgtEl>
                                        <p:attrNameLst>
                                          <p:attrName>ppt_x</p:attrName>
                                        </p:attrNameLst>
                                      </p:cBhvr>
                                      <p:tavLst>
                                        <p:tav tm="0">
                                          <p:val>
                                            <p:strVal val="#ppt_x"/>
                                          </p:val>
                                        </p:tav>
                                        <p:tav tm="100000">
                                          <p:val>
                                            <p:strVal val="#ppt_x"/>
                                          </p:val>
                                        </p:tav>
                                      </p:tavLst>
                                    </p:anim>
                                    <p:anim calcmode="lin" valueType="num">
                                      <p:cBhvr additive="base">
                                        <p:cTn id="7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42">
                                            <p:txEl>
                                              <p:pRg st="0" end="0"/>
                                            </p:txEl>
                                          </p:spTgt>
                                        </p:tgtEl>
                                        <p:attrNameLst>
                                          <p:attrName>style.visibility</p:attrName>
                                        </p:attrNameLst>
                                      </p:cBhvr>
                                      <p:to>
                                        <p:strVal val="visible"/>
                                      </p:to>
                                    </p:set>
                                    <p:anim calcmode="lin" valueType="num">
                                      <p:cBhvr additive="base">
                                        <p:cTn id="78"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80" fill="hold">
                            <p:stCondLst>
                              <p:cond delay="500"/>
                            </p:stCondLst>
                            <p:childTnLst>
                              <p:par>
                                <p:cTn id="81" presetID="2" presetClass="entr" presetSubtype="4" fill="hold" nodeType="afterEffect">
                                  <p:stCondLst>
                                    <p:cond delay="0"/>
                                  </p:stCondLst>
                                  <p:childTnLst>
                                    <p:set>
                                      <p:cBhvr>
                                        <p:cTn id="82" dur="1" fill="hold">
                                          <p:stCondLst>
                                            <p:cond delay="0"/>
                                          </p:stCondLst>
                                        </p:cTn>
                                        <p:tgtEl>
                                          <p:spTgt spid="32">
                                            <p:txEl>
                                              <p:pRg st="0" end="0"/>
                                            </p:txEl>
                                          </p:spTgt>
                                        </p:tgtEl>
                                        <p:attrNameLst>
                                          <p:attrName>style.visibility</p:attrName>
                                        </p:attrNameLst>
                                      </p:cBhvr>
                                      <p:to>
                                        <p:strVal val="visible"/>
                                      </p:to>
                                    </p:set>
                                    <p:anim calcmode="lin" valueType="num">
                                      <p:cBhvr additive="base">
                                        <p:cTn id="83"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85" fill="hold">
                            <p:stCondLst>
                              <p:cond delay="1000"/>
                            </p:stCondLst>
                            <p:childTnLst>
                              <p:par>
                                <p:cTn id="86" presetID="2" presetClass="entr" presetSubtype="4" fill="hold" nodeType="afterEffect">
                                  <p:stCondLst>
                                    <p:cond delay="0"/>
                                  </p:stCondLst>
                                  <p:childTnLst>
                                    <p:set>
                                      <p:cBhvr>
                                        <p:cTn id="87" dur="1" fill="hold">
                                          <p:stCondLst>
                                            <p:cond delay="0"/>
                                          </p:stCondLst>
                                        </p:cTn>
                                        <p:tgtEl>
                                          <p:spTgt spid="33">
                                            <p:txEl>
                                              <p:pRg st="0" end="0"/>
                                            </p:txEl>
                                          </p:spTgt>
                                        </p:tgtEl>
                                        <p:attrNameLst>
                                          <p:attrName>style.visibility</p:attrName>
                                        </p:attrNameLst>
                                      </p:cBhvr>
                                      <p:to>
                                        <p:strVal val="visible"/>
                                      </p:to>
                                    </p:set>
                                    <p:anim calcmode="lin" valueType="num">
                                      <p:cBhvr additive="base">
                                        <p:cTn id="88"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90" fill="hold">
                            <p:stCondLst>
                              <p:cond delay="1500"/>
                            </p:stCondLst>
                            <p:childTnLst>
                              <p:par>
                                <p:cTn id="91" presetID="2" presetClass="entr" presetSubtype="4" fill="hold" nodeType="afterEffect">
                                  <p:stCondLst>
                                    <p:cond delay="0"/>
                                  </p:stCondLst>
                                  <p:childTnLst>
                                    <p:set>
                                      <p:cBhvr>
                                        <p:cTn id="92" dur="1" fill="hold">
                                          <p:stCondLst>
                                            <p:cond delay="0"/>
                                          </p:stCondLst>
                                        </p:cTn>
                                        <p:tgtEl>
                                          <p:spTgt spid="34">
                                            <p:txEl>
                                              <p:pRg st="0" end="0"/>
                                            </p:txEl>
                                          </p:spTgt>
                                        </p:tgtEl>
                                        <p:attrNameLst>
                                          <p:attrName>style.visibility</p:attrName>
                                        </p:attrNameLst>
                                      </p:cBhvr>
                                      <p:to>
                                        <p:strVal val="visible"/>
                                      </p:to>
                                    </p:set>
                                    <p:anim calcmode="lin" valueType="num">
                                      <p:cBhvr additive="base">
                                        <p:cTn id="9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animBg="1"/>
      <p:bldP spid="2" grpId="0"/>
      <p:bldP spid="27" grpId="0" animBg="1"/>
      <p:bldP spid="19" grpId="0"/>
      <p:bldP spid="36" grpId="0" animBg="1"/>
      <p:bldP spid="3"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t="56657" r="66060" b="12421"/>
          <a:stretch/>
        </p:blipFill>
        <p:spPr>
          <a:xfrm>
            <a:off x="2267744" y="548680"/>
            <a:ext cx="5163669" cy="4032448"/>
          </a:xfrm>
          <a:prstGeom prst="rect">
            <a:avLst/>
          </a:prstGeom>
        </p:spPr>
      </p:pic>
      <p:sp>
        <p:nvSpPr>
          <p:cNvPr id="3" name="TextBox 2"/>
          <p:cNvSpPr txBox="1"/>
          <p:nvPr/>
        </p:nvSpPr>
        <p:spPr>
          <a:xfrm>
            <a:off x="3563888" y="5157192"/>
            <a:ext cx="3312368" cy="830997"/>
          </a:xfrm>
          <a:prstGeom prst="rect">
            <a:avLst/>
          </a:prstGeom>
          <a:noFill/>
        </p:spPr>
        <p:txBody>
          <a:bodyPr wrap="square" rtlCol="0">
            <a:spAutoFit/>
          </a:bodyPr>
          <a:lstStyle/>
          <a:p>
            <a:r>
              <a:rPr lang="en-US" sz="4800" b="1">
                <a:latin typeface="UTM Avo" pitchFamily="18" charset="0"/>
              </a:rPr>
              <a:t>con suối</a:t>
            </a:r>
          </a:p>
        </p:txBody>
      </p:sp>
      <p:sp>
        <p:nvSpPr>
          <p:cNvPr id="4" name="TextBox 3"/>
          <p:cNvSpPr txBox="1">
            <a:spLocks noChangeArrowheads="1"/>
          </p:cNvSpPr>
          <p:nvPr/>
        </p:nvSpPr>
        <p:spPr bwMode="auto">
          <a:xfrm>
            <a:off x="5076056" y="5157192"/>
            <a:ext cx="15121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4800" b="1">
                <a:solidFill>
                  <a:srgbClr val="FF0000"/>
                </a:solidFill>
                <a:latin typeface="UTM Avo" pitchFamily="18" charset="0"/>
              </a:rPr>
              <a:t>uôi</a:t>
            </a:r>
            <a:endParaRPr lang="en-US" altLang="en-US" sz="4000" b="1">
              <a:solidFill>
                <a:srgbClr val="FF0000"/>
              </a:solidFill>
              <a:latin typeface="UTM Avo" pitchFamily="18" charset="0"/>
            </a:endParaRPr>
          </a:p>
        </p:txBody>
      </p:sp>
    </p:spTree>
    <p:extLst>
      <p:ext uri="{BB962C8B-B14F-4D97-AF65-F5344CB8AC3E}">
        <p14:creationId xmlns:p14="http://schemas.microsoft.com/office/powerpoint/2010/main" val="150953703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32656"/>
            <a:ext cx="7848872" cy="5256584"/>
          </a:xfrm>
          <a:prstGeom prst="rect">
            <a:avLst/>
          </a:prstGeom>
        </p:spPr>
      </p:pic>
      <p:sp>
        <p:nvSpPr>
          <p:cNvPr id="4" name="TextBox 3"/>
          <p:cNvSpPr txBox="1"/>
          <p:nvPr/>
        </p:nvSpPr>
        <p:spPr>
          <a:xfrm>
            <a:off x="3275856" y="5733256"/>
            <a:ext cx="3312368" cy="830997"/>
          </a:xfrm>
          <a:prstGeom prst="rect">
            <a:avLst/>
          </a:prstGeom>
          <a:noFill/>
        </p:spPr>
        <p:txBody>
          <a:bodyPr wrap="square" rtlCol="0">
            <a:spAutoFit/>
          </a:bodyPr>
          <a:lstStyle/>
          <a:p>
            <a:r>
              <a:rPr lang="en-US" sz="4800" b="1">
                <a:latin typeface="UTM Avo" pitchFamily="18" charset="0"/>
              </a:rPr>
              <a:t>con suối</a:t>
            </a:r>
          </a:p>
        </p:txBody>
      </p:sp>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32369" t="56115" r="32880" b="12963"/>
          <a:stretch/>
        </p:blipFill>
        <p:spPr>
          <a:xfrm>
            <a:off x="1619672" y="188640"/>
            <a:ext cx="6231098" cy="4752528"/>
          </a:xfrm>
          <a:prstGeom prst="rect">
            <a:avLst/>
          </a:prstGeom>
        </p:spPr>
      </p:pic>
      <p:sp>
        <p:nvSpPr>
          <p:cNvPr id="3" name="TextBox 2"/>
          <p:cNvSpPr txBox="1"/>
          <p:nvPr/>
        </p:nvSpPr>
        <p:spPr>
          <a:xfrm>
            <a:off x="3563888" y="5157192"/>
            <a:ext cx="3312368" cy="830997"/>
          </a:xfrm>
          <a:prstGeom prst="rect">
            <a:avLst/>
          </a:prstGeom>
          <a:noFill/>
        </p:spPr>
        <p:txBody>
          <a:bodyPr wrap="square" rtlCol="0">
            <a:spAutoFit/>
          </a:bodyPr>
          <a:lstStyle/>
          <a:p>
            <a:r>
              <a:rPr lang="en-US" sz="4800" b="1">
                <a:latin typeface="UTM Avo" pitchFamily="18" charset="0"/>
              </a:rPr>
              <a:t>buổi sáng</a:t>
            </a:r>
          </a:p>
        </p:txBody>
      </p:sp>
      <p:sp>
        <p:nvSpPr>
          <p:cNvPr id="4" name="TextBox 3"/>
          <p:cNvSpPr txBox="1">
            <a:spLocks noChangeArrowheads="1"/>
          </p:cNvSpPr>
          <p:nvPr/>
        </p:nvSpPr>
        <p:spPr bwMode="auto">
          <a:xfrm>
            <a:off x="3812913" y="5157192"/>
            <a:ext cx="15121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4800" b="1">
                <a:solidFill>
                  <a:srgbClr val="FF0000"/>
                </a:solidFill>
                <a:latin typeface="UTM Avo" pitchFamily="18" charset="0"/>
              </a:rPr>
              <a:t>uôi</a:t>
            </a:r>
            <a:endParaRPr lang="en-US" altLang="en-US" sz="4000" b="1">
              <a:solidFill>
                <a:srgbClr val="FF0000"/>
              </a:solidFill>
              <a:latin typeface="UTM Avo" pitchFamily="18" charset="0"/>
            </a:endParaRPr>
          </a:p>
        </p:txBody>
      </p:sp>
    </p:spTree>
    <p:extLst>
      <p:ext uri="{BB962C8B-B14F-4D97-AF65-F5344CB8AC3E}">
        <p14:creationId xmlns:p14="http://schemas.microsoft.com/office/powerpoint/2010/main" val="164065785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88640"/>
            <a:ext cx="7776864" cy="5328592"/>
          </a:xfrm>
          <a:prstGeom prst="rect">
            <a:avLst/>
          </a:prstGeom>
        </p:spPr>
      </p:pic>
      <p:sp>
        <p:nvSpPr>
          <p:cNvPr id="4" name="TextBox 3"/>
          <p:cNvSpPr txBox="1"/>
          <p:nvPr/>
        </p:nvSpPr>
        <p:spPr>
          <a:xfrm>
            <a:off x="3563888" y="5766355"/>
            <a:ext cx="3312368" cy="830997"/>
          </a:xfrm>
          <a:prstGeom prst="rect">
            <a:avLst/>
          </a:prstGeom>
          <a:noFill/>
        </p:spPr>
        <p:txBody>
          <a:bodyPr wrap="square" rtlCol="0">
            <a:spAutoFit/>
          </a:bodyPr>
          <a:lstStyle/>
          <a:p>
            <a:r>
              <a:rPr lang="en-US" sz="4800" b="1">
                <a:latin typeface="UTM Avo" pitchFamily="18" charset="0"/>
              </a:rPr>
              <a:t>buổi sáng</a:t>
            </a:r>
          </a:p>
        </p:txBody>
      </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63193" t="57031" b="12963"/>
          <a:stretch/>
        </p:blipFill>
        <p:spPr>
          <a:xfrm>
            <a:off x="1835696" y="404664"/>
            <a:ext cx="5873962" cy="4104456"/>
          </a:xfrm>
          <a:prstGeom prst="rect">
            <a:avLst/>
          </a:prstGeom>
        </p:spPr>
      </p:pic>
      <p:sp>
        <p:nvSpPr>
          <p:cNvPr id="3" name="TextBox 2"/>
          <p:cNvSpPr txBox="1"/>
          <p:nvPr/>
        </p:nvSpPr>
        <p:spPr>
          <a:xfrm>
            <a:off x="2843808" y="5157192"/>
            <a:ext cx="4145770" cy="830997"/>
          </a:xfrm>
          <a:prstGeom prst="rect">
            <a:avLst/>
          </a:prstGeom>
          <a:noFill/>
        </p:spPr>
        <p:txBody>
          <a:bodyPr wrap="square" rtlCol="0">
            <a:spAutoFit/>
          </a:bodyPr>
          <a:lstStyle/>
          <a:p>
            <a:r>
              <a:rPr lang="en-US" sz="4800" b="1">
                <a:latin typeface="UTM Avo" pitchFamily="18" charset="0"/>
              </a:rPr>
              <a:t>quả muỗm</a:t>
            </a:r>
          </a:p>
        </p:txBody>
      </p:sp>
      <p:sp>
        <p:nvSpPr>
          <p:cNvPr id="4" name="TextBox 3"/>
          <p:cNvSpPr txBox="1">
            <a:spLocks noChangeArrowheads="1"/>
          </p:cNvSpPr>
          <p:nvPr/>
        </p:nvSpPr>
        <p:spPr bwMode="auto">
          <a:xfrm>
            <a:off x="4755023" y="5146363"/>
            <a:ext cx="18332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4800" b="1">
                <a:solidFill>
                  <a:srgbClr val="FF0000"/>
                </a:solidFill>
                <a:latin typeface="UTM Avo" pitchFamily="18" charset="0"/>
              </a:rPr>
              <a:t>uôm</a:t>
            </a:r>
            <a:endParaRPr lang="en-US" altLang="en-US" sz="4000" b="1">
              <a:solidFill>
                <a:srgbClr val="FF0000"/>
              </a:solidFill>
              <a:latin typeface="UTM Avo"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32656"/>
            <a:ext cx="8136904" cy="5400600"/>
          </a:xfrm>
          <a:prstGeom prst="rect">
            <a:avLst/>
          </a:prstGeom>
        </p:spPr>
      </p:pic>
      <p:sp>
        <p:nvSpPr>
          <p:cNvPr id="5" name="TextBox 4"/>
          <p:cNvSpPr txBox="1"/>
          <p:nvPr/>
        </p:nvSpPr>
        <p:spPr>
          <a:xfrm>
            <a:off x="2843808" y="5910371"/>
            <a:ext cx="4145770" cy="830997"/>
          </a:xfrm>
          <a:prstGeom prst="rect">
            <a:avLst/>
          </a:prstGeom>
          <a:noFill/>
        </p:spPr>
        <p:txBody>
          <a:bodyPr wrap="square" rtlCol="0">
            <a:spAutoFit/>
          </a:bodyPr>
          <a:lstStyle/>
          <a:p>
            <a:r>
              <a:rPr lang="en-US" sz="4800" b="1">
                <a:latin typeface="UTM Avo" pitchFamily="18" charset="0"/>
              </a:rPr>
              <a:t>quả muỗm</a:t>
            </a:r>
          </a:p>
        </p:txBody>
      </p:sp>
    </p:spTree>
  </p:cSld>
  <p:clrMapOvr>
    <a:masterClrMapping/>
  </p:clrMapOvr>
  <p:transition>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246</TotalTime>
  <Words>83</Words>
  <Application>Microsoft Office PowerPoint</Application>
  <PresentationFormat>On-screen Show (4:3)</PresentationFormat>
  <Paragraphs>47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20</cp:revision>
  <dcterms:created xsi:type="dcterms:W3CDTF">2020-08-21T16:44:00Z</dcterms:created>
  <dcterms:modified xsi:type="dcterms:W3CDTF">2024-11-26T01:34:11Z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